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50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50" r:id="rId13"/>
    <p:sldId id="529" r:id="rId14"/>
    <p:sldId id="545" r:id="rId15"/>
    <p:sldId id="478" r:id="rId16"/>
    <p:sldId id="582" r:id="rId17"/>
    <p:sldId id="593" r:id="rId18"/>
    <p:sldId id="571" r:id="rId19"/>
    <p:sldId id="527" r:id="rId20"/>
    <p:sldId id="542" r:id="rId21"/>
    <p:sldId id="546" r:id="rId22"/>
    <p:sldId id="508" r:id="rId23"/>
    <p:sldId id="423" r:id="rId24"/>
    <p:sldId id="592" r:id="rId25"/>
    <p:sldId id="463" r:id="rId26"/>
    <p:sldId id="492" r:id="rId27"/>
    <p:sldId id="469" r:id="rId28"/>
    <p:sldId id="544" r:id="rId29"/>
    <p:sldId id="555" r:id="rId30"/>
    <p:sldId id="509" r:id="rId31"/>
    <p:sldId id="526" r:id="rId32"/>
    <p:sldId id="483" r:id="rId33"/>
    <p:sldId id="510" r:id="rId34"/>
    <p:sldId id="474" r:id="rId35"/>
    <p:sldId id="575" r:id="rId36"/>
    <p:sldId id="543" r:id="rId37"/>
    <p:sldId id="567" r:id="rId38"/>
    <p:sldId id="565" r:id="rId39"/>
    <p:sldId id="535" r:id="rId40"/>
    <p:sldId id="541" r:id="rId41"/>
    <p:sldId id="549" r:id="rId42"/>
    <p:sldId id="548" r:id="rId43"/>
    <p:sldId id="576" r:id="rId44"/>
    <p:sldId id="570" r:id="rId45"/>
    <p:sldId id="562" r:id="rId46"/>
    <p:sldId id="578" r:id="rId47"/>
    <p:sldId id="579" r:id="rId48"/>
    <p:sldId id="580" r:id="rId49"/>
  </p:sldIdLst>
  <p:sldSz cx="12192000" cy="6858000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나눔스퀘어" panose="020B0600000101010101" pitchFamily="50" charset="-127"/>
      <p:regular r:id="rId52"/>
      <p:bold r:id="rId53"/>
      <p:italic r:id="rId54"/>
      <p:boldItalic r:id="rId55"/>
    </p:embeddedFont>
    <p:embeddedFont>
      <p:font typeface="나눔스퀘어 Bold" panose="020B0600000101010101" pitchFamily="50" charset="-127"/>
      <p:regular r:id="rId56"/>
      <p:bold r:id="rId57"/>
      <p:italic r:id="rId58"/>
      <p:boldItalic r:id="rId59"/>
    </p:embeddedFont>
    <p:embeddedFont>
      <p:font typeface="나눔스퀘어 ExtraBold" panose="020B0600000101010101" pitchFamily="50" charset="-127"/>
      <p:regular r:id="rId60"/>
      <p:bold r:id="rId61"/>
      <p:italic r:id="rId62"/>
      <p:boldItalic r:id="rId63"/>
    </p:embeddedFont>
    <p:embeddedFont>
      <p:font typeface="맑은 고딕" panose="020B0503020000020004" pitchFamily="50" charset="-127"/>
      <p:regular r:id="rId64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D7E4FF"/>
    <a:srgbClr val="067A82"/>
    <a:srgbClr val="FFABAB"/>
    <a:srgbClr val="DEEBF7"/>
    <a:srgbClr val="FF8F8F"/>
    <a:srgbClr val="FFA3A3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3290" autoAdjust="0"/>
  </p:normalViewPr>
  <p:slideViewPr>
    <p:cSldViewPr snapToGrid="0">
      <p:cViewPr varScale="1">
        <p:scale>
          <a:sx n="91" d="100"/>
          <a:sy n="91" d="100"/>
        </p:scale>
        <p:origin x="1368" y="9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22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64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256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09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5835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742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323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1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907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Using 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2021.11.25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+ RecSys</a:t>
            </a:r>
            <a:endParaRPr lang="en-US" altLang="ko-KR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 system using BERT sentiment analysis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2021)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499291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4181856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499291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6049147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496348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6015976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286954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671930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877950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GNNs for matrix completion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GNN: It cannot reflect the interactions between the two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Graph-level GNN: The learning is confined to the subgraphs.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33B3E-78DC-463E-BB0A-6ACFE8447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31"/>
          <a:stretch/>
        </p:blipFill>
        <p:spPr>
          <a:xfrm>
            <a:off x="7023427" y="2729652"/>
            <a:ext cx="1832905" cy="33723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D2335C8-0425-41BE-94C3-25319973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3"/>
          <a:stretch/>
        </p:blipFill>
        <p:spPr>
          <a:xfrm>
            <a:off x="1852462" y="2729653"/>
            <a:ext cx="3380118" cy="337233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E49A80B-4484-47D1-B901-11F7FF59E8C6}"/>
              </a:ext>
            </a:extLst>
          </p:cNvPr>
          <p:cNvSpPr txBox="1"/>
          <p:nvPr/>
        </p:nvSpPr>
        <p:spPr>
          <a:xfrm>
            <a:off x="2113349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&lt;Node-level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9D11B7-99F8-466A-8AA8-FE1CA1DB9567}"/>
              </a:ext>
            </a:extLst>
          </p:cNvPr>
          <p:cNvSpPr txBox="1"/>
          <p:nvPr/>
        </p:nvSpPr>
        <p:spPr>
          <a:xfrm>
            <a:off x="6510707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&lt;Graph-level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F73AB0-D39C-40CF-AA25-A74B45B595A2}"/>
              </a:ext>
            </a:extLst>
          </p:cNvPr>
          <p:cNvSpPr txBox="1"/>
          <p:nvPr/>
        </p:nvSpPr>
        <p:spPr>
          <a:xfrm>
            <a:off x="2113348" y="6471824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GCMC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78CA09-838E-45F8-A75B-66592BF04C08}"/>
              </a:ext>
            </a:extLst>
          </p:cNvPr>
          <p:cNvSpPr txBox="1"/>
          <p:nvPr/>
        </p:nvSpPr>
        <p:spPr>
          <a:xfrm>
            <a:off x="6510707" y="6471824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IGMC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252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this paper,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ratings by expressing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collaborative filtering(CF) techniques.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</a:t>
            </a:r>
            <a:r>
              <a:rPr lang="ko-KR" altLang="en-US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(ICLR 2020)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Subgraph-level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needed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Efficient because it learns in units of sub-graphs, not in units of total-graphs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002EA-8D58-4681-882E-B068DCD6FD86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009DCDA-2C3C-4F94-8437-B19B25209E77}"/>
              </a:ext>
            </a:extLst>
          </p:cNvPr>
          <p:cNvGrpSpPr/>
          <p:nvPr/>
        </p:nvGrpSpPr>
        <p:grpSpPr>
          <a:xfrm>
            <a:off x="4206107" y="4385097"/>
            <a:ext cx="2095339" cy="1668097"/>
            <a:chOff x="695325" y="1155666"/>
            <a:chExt cx="2095339" cy="166809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58D03E-3E21-47C0-B51C-B2101EBE8948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00EFD75D-784C-486E-8F37-56CC54370D89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A13BD3D8-EFDA-4911-B2D1-A947A5B6ED33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BA982000-CB1B-42DD-A232-6445B470C69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AAE8FD22-22AA-4956-B5F9-196B1580F9D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150BF432-6FEC-4A2D-A783-84DF31868121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DC29065-7455-4753-83FF-9634458E088D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EE3E0A8-B96F-4EB5-8688-3B59FAFA0C63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F484D09D-2B1B-4FD8-81BB-42B5D0E81D4B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5D6883E4-8C74-40B9-B46D-38618E395773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35904C7-A297-4BE2-8CF4-AE3AE970839A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6CA83E57-0CD4-4BBF-932F-5E8D53A008A8}"/>
                  </a:ext>
                </a:extLst>
              </p:cNvPr>
              <p:cNvCxnSpPr>
                <a:cxnSpLocks/>
                <a:stCxn id="157" idx="2"/>
                <a:endCxn id="153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74BB37E-EF8F-4704-AE00-4BDB039A5C6A}"/>
                  </a:ext>
                </a:extLst>
              </p:cNvPr>
              <p:cNvCxnSpPr>
                <a:cxnSpLocks/>
                <a:stCxn id="157" idx="2"/>
                <a:endCxn id="154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F3D277C-3DD9-4E36-B6A6-B231F949B8BD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BE30D66-5B1C-4E58-BC10-A1B17DE3474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A53471-86B0-4025-90F8-4DF65E888DF3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13512CE-FBAC-4BCE-9405-1B7C06B72DA4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C99F7F03-3B3D-406D-9F72-A9DDE3B976AA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1BE0B3E-8BED-4A25-B624-F1FCA689ABD4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891E77A-A86F-4DEE-BFA2-980D55BE8C42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3451CAA-442A-4DA3-8464-DE89AE8FD54E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07541C81-E330-4EE1-BC66-338471231B94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4C4893F-BBCC-4606-AF6C-CFA89E2E6755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96BDBDB-D32F-42A5-912E-C5BE91FBA241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8D25508-4ED8-4031-B72A-7B03C11C23BB}"/>
              </a:ext>
            </a:extLst>
          </p:cNvPr>
          <p:cNvGrpSpPr/>
          <p:nvPr/>
        </p:nvGrpSpPr>
        <p:grpSpPr>
          <a:xfrm>
            <a:off x="7134111" y="4342690"/>
            <a:ext cx="1581388" cy="1710504"/>
            <a:chOff x="4094103" y="3332917"/>
            <a:chExt cx="1581388" cy="1710504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91E3AD8-F1F2-4748-8841-9B5950475DB8}"/>
                </a:ext>
              </a:extLst>
            </p:cNvPr>
            <p:cNvGrpSpPr/>
            <p:nvPr/>
          </p:nvGrpSpPr>
          <p:grpSpPr>
            <a:xfrm rot="5400000">
              <a:off x="4273508" y="4262985"/>
              <a:ext cx="1222578" cy="338294"/>
              <a:chOff x="4206426" y="1892765"/>
              <a:chExt cx="1222578" cy="338294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D70083C8-7638-4ACB-933B-36D3543E6F03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B7AF348-FD94-4EDB-B8B8-C51D0E9E539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A73B328-1EBD-4872-9D0A-EEE46ABCAC1F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4B633967-FDC7-4A58-A97E-1C15BAB1F28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C7B8B2-BACB-4891-B658-6467374EB7EB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BDE46720-381B-4AA3-B87F-84D541637D40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901AD3-118A-4B7A-AA92-D02BFD6773C7}"/>
                </a:ext>
              </a:extLst>
            </p:cNvPr>
            <p:cNvSpPr txBox="1"/>
            <p:nvPr/>
          </p:nvSpPr>
          <p:spPr>
            <a:xfrm>
              <a:off x="4094103" y="3332917"/>
              <a:ext cx="1581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Subgraph</a:t>
              </a:r>
            </a:p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Embedding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84" name="그림 183">
            <a:extLst>
              <a:ext uri="{FF2B5EF4-FFF2-40B4-BE49-F238E27FC236}">
                <a16:creationId xmlns:a16="http://schemas.microsoft.com/office/drawing/2014/main" id="{2400203F-0C5C-44F6-935F-068C53B32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8" r="66948" b="14384"/>
          <a:stretch/>
        </p:blipFill>
        <p:spPr>
          <a:xfrm>
            <a:off x="515918" y="4173869"/>
            <a:ext cx="2500367" cy="2149841"/>
          </a:xfrm>
          <a:prstGeom prst="rect">
            <a:avLst/>
          </a:prstGeom>
          <a:ln w="28575">
            <a:noFill/>
          </a:ln>
        </p:spPr>
      </p:pic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4F512A1C-A963-42F0-A76C-D4B576BDD3EC}"/>
              </a:ext>
            </a:extLst>
          </p:cNvPr>
          <p:cNvSpPr/>
          <p:nvPr/>
        </p:nvSpPr>
        <p:spPr>
          <a:xfrm>
            <a:off x="336508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화살표: 오른쪽 185">
            <a:extLst>
              <a:ext uri="{FF2B5EF4-FFF2-40B4-BE49-F238E27FC236}">
                <a16:creationId xmlns:a16="http://schemas.microsoft.com/office/drawing/2014/main" id="{9FED73E4-8798-47C9-8D77-E448315BEF91}"/>
              </a:ext>
            </a:extLst>
          </p:cNvPr>
          <p:cNvSpPr/>
          <p:nvPr/>
        </p:nvSpPr>
        <p:spPr>
          <a:xfrm>
            <a:off x="6470330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화살표: 오른쪽 186">
            <a:extLst>
              <a:ext uri="{FF2B5EF4-FFF2-40B4-BE49-F238E27FC236}">
                <a16:creationId xmlns:a16="http://schemas.microsoft.com/office/drawing/2014/main" id="{155E5060-26C4-40B6-B3D9-9A4A196F6ABF}"/>
              </a:ext>
            </a:extLst>
          </p:cNvPr>
          <p:cNvSpPr/>
          <p:nvPr/>
        </p:nvSpPr>
        <p:spPr>
          <a:xfrm>
            <a:off x="872067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2A61CEC-1BEE-44B8-88CA-36DA9B19B156}"/>
              </a:ext>
            </a:extLst>
          </p:cNvPr>
          <p:cNvGrpSpPr/>
          <p:nvPr/>
        </p:nvGrpSpPr>
        <p:grpSpPr>
          <a:xfrm>
            <a:off x="9673189" y="4385097"/>
            <a:ext cx="2095339" cy="1668097"/>
            <a:chOff x="695325" y="1155666"/>
            <a:chExt cx="2095339" cy="1668097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F187CF3-7171-4517-83BD-532D03AF22CD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40DD10BA-1183-46FB-939A-7C985EC3D82B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54C114B7-9B49-4804-9D14-5167637C2065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299A9F5B-1CA3-4EBE-A9EB-7CA7C12230CB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0DD2CCE-0CA4-46B8-8A57-4FB78BD0D2D5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74B698C2-5384-420D-9978-4672B9C65D4D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B29ED5E-4464-41D6-88A1-16E744A0B054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610FD6E-C399-45E6-AFD0-BC730ACDB2B8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333E4C6-2EA7-46BB-9538-83EB60158EB6}"/>
                  </a:ext>
                </a:extLst>
              </p:cNvPr>
              <p:cNvCxnSpPr>
                <a:stCxn id="191" idx="6"/>
                <a:endCxn id="194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0763348-C777-4D47-AAB0-CD5103AD6052}"/>
                  </a:ext>
                </a:extLst>
              </p:cNvPr>
              <p:cNvCxnSpPr>
                <a:cxnSpLocks/>
                <a:stCxn id="192" idx="6"/>
                <a:endCxn id="194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0C06DA09-F0BA-43E1-8C45-946895BED259}"/>
                  </a:ext>
                </a:extLst>
              </p:cNvPr>
              <p:cNvCxnSpPr>
                <a:cxnSpLocks/>
                <a:stCxn id="193" idx="6"/>
                <a:endCxn id="195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7010E64D-69E7-46DF-8C38-E82E9FF3C72E}"/>
                  </a:ext>
                </a:extLst>
              </p:cNvPr>
              <p:cNvCxnSpPr>
                <a:cxnSpLocks/>
                <a:stCxn id="196" idx="2"/>
                <a:endCxn id="192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833AFA11-EA65-4335-8112-D8BB4A2E9DCF}"/>
                  </a:ext>
                </a:extLst>
              </p:cNvPr>
              <p:cNvCxnSpPr>
                <a:cxnSpLocks/>
                <a:stCxn id="196" idx="2"/>
                <a:endCxn id="193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06BD4FC3-B700-4388-B384-4D37CD973F8D}"/>
                  </a:ext>
                </a:extLst>
              </p:cNvPr>
              <p:cNvCxnSpPr>
                <a:cxnSpLocks/>
                <a:stCxn id="191" idx="6"/>
                <a:endCxn id="195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53677F64-C531-4817-A60C-A2DE65693176}"/>
                  </a:ext>
                </a:extLst>
              </p:cNvPr>
              <p:cNvCxnSpPr>
                <a:cxnSpLocks/>
                <a:stCxn id="192" idx="6"/>
                <a:endCxn id="195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30A2C389-7F0A-4E70-A52E-7C09576AF01B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D63897D-D275-4054-A2A0-9DBA029273D7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9E9A9AC-C8DC-41AC-8201-47C3193328B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C23ED70-82EA-4BF5-BAEB-3C53EA2B174D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F6C7E318-249F-47BD-9EE5-0C873C2889A5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CBBEEAF1-73DA-44C5-B991-C8399A60F6C5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62755B-10B9-4642-BDFA-B9FD7710B0A7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A49212B-139E-496B-9B99-BC7BF9383874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2C4D81B-30AC-4B9B-9CD8-C8CC3768DCFE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3" name="타원 212">
            <a:extLst>
              <a:ext uri="{FF2B5EF4-FFF2-40B4-BE49-F238E27FC236}">
                <a16:creationId xmlns:a16="http://schemas.microsoft.com/office/drawing/2014/main" id="{CAABBAC8-2295-40FA-A73F-4C1FF4F250DC}"/>
              </a:ext>
            </a:extLst>
          </p:cNvPr>
          <p:cNvSpPr/>
          <p:nvPr/>
        </p:nvSpPr>
        <p:spPr>
          <a:xfrm>
            <a:off x="3530823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BE1F28B-2AE4-45FB-A6C4-B54155CBACD3}"/>
              </a:ext>
            </a:extLst>
          </p:cNvPr>
          <p:cNvSpPr/>
          <p:nvPr/>
        </p:nvSpPr>
        <p:spPr>
          <a:xfrm>
            <a:off x="6579832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9D1AB9E-1255-4553-99F3-B29C9A55C607}"/>
              </a:ext>
            </a:extLst>
          </p:cNvPr>
          <p:cNvSpPr/>
          <p:nvPr/>
        </p:nvSpPr>
        <p:spPr>
          <a:xfrm>
            <a:off x="8841190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707069A-F00E-4480-B8D3-96B554928CA1}"/>
              </a:ext>
            </a:extLst>
          </p:cNvPr>
          <p:cNvSpPr/>
          <p:nvPr/>
        </p:nvSpPr>
        <p:spPr>
          <a:xfrm>
            <a:off x="1612925" y="4637751"/>
            <a:ext cx="988177" cy="8885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484005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445669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712005" y="4117926"/>
            <a:ext cx="1528269" cy="624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Normalized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8"/>
            <a:ext cx="907851" cy="68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Raw</a:t>
            </a:r>
            <a:r>
              <a:rPr lang="ko-KR" altLang="en-US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proposed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712006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712006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675810" y="2815653"/>
            <a:ext cx="986619" cy="1927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Subgraph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Encoder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842912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47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842912"/>
            <a:ext cx="428292" cy="588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430387"/>
            <a:ext cx="450217" cy="1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240274" y="4430387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240276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59" idx="1"/>
            <a:endCxn id="69" idx="3"/>
          </p:cNvCxnSpPr>
          <p:nvPr/>
        </p:nvCxnSpPr>
        <p:spPr>
          <a:xfrm flipH="1">
            <a:off x="7662429" y="3778452"/>
            <a:ext cx="367688" cy="7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76270" y="3363235"/>
            <a:ext cx="838918" cy="8316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MLP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42407" y="3363234"/>
            <a:ext cx="894092" cy="831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240275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59" idx="3"/>
          </p:cNvCxnSpPr>
          <p:nvPr/>
        </p:nvCxnSpPr>
        <p:spPr>
          <a:xfrm flipH="1" flipV="1">
            <a:off x="9027809" y="3778452"/>
            <a:ext cx="348461" cy="5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215188" y="3779037"/>
            <a:ext cx="327219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668467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15136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15136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170238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863218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220917" y="3028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89828" y="3028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683552" y="3028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60966" y="3389868"/>
            <a:ext cx="451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947114" y="4198836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Aggregated</a:t>
            </a:r>
          </a:p>
          <a:p>
            <a:pPr algn="ctr"/>
            <a:r>
              <a:rPr lang="en-US" altLang="ko-KR" sz="1200" b="1"/>
              <a:t>Embedding</a:t>
            </a:r>
            <a:endParaRPr lang="ko-KR" altLang="en-US" sz="1200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0C5FD-33F1-4B35-8BE5-76C5360B54C3}"/>
              </a:ext>
            </a:extLst>
          </p:cNvPr>
          <p:cNvSpPr/>
          <p:nvPr/>
        </p:nvSpPr>
        <p:spPr>
          <a:xfrm>
            <a:off x="8030117" y="3363234"/>
            <a:ext cx="997692" cy="277593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27AF19-1FA8-4F40-9BDB-F576C2991031}"/>
              </a:ext>
            </a:extLst>
          </p:cNvPr>
          <p:cNvSpPr/>
          <p:nvPr/>
        </p:nvSpPr>
        <p:spPr>
          <a:xfrm>
            <a:off x="8030117" y="3639655"/>
            <a:ext cx="997692" cy="277593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C95D85-0085-4266-AD99-F247A1102301}"/>
              </a:ext>
            </a:extLst>
          </p:cNvPr>
          <p:cNvSpPr/>
          <p:nvPr/>
        </p:nvSpPr>
        <p:spPr>
          <a:xfrm>
            <a:off x="8030117" y="3917248"/>
            <a:ext cx="997692" cy="277593"/>
          </a:xfrm>
          <a:prstGeom prst="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5837D7-D222-4BC0-9B8A-03AE867018E6}"/>
              </a:ext>
            </a:extLst>
          </p:cNvPr>
          <p:cNvSpPr/>
          <p:nvPr/>
        </p:nvSpPr>
        <p:spPr>
          <a:xfrm>
            <a:off x="6610803" y="2760305"/>
            <a:ext cx="3659194" cy="206861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6FA7C-EB00-43F2-BA12-6252A19A09C6}"/>
              </a:ext>
            </a:extLst>
          </p:cNvPr>
          <p:cNvSpPr txBox="1"/>
          <p:nvPr/>
        </p:nvSpPr>
        <p:spPr>
          <a:xfrm>
            <a:off x="7860697" y="4840752"/>
            <a:ext cx="115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Graph Model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Baseline 1 (GCMC)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51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Baseline 2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A88B7E-C9BF-4514-8892-D4319FFD8E04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80072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Google Shape;384;gf714e84362_0_96">
            <a:extLst>
              <a:ext uri="{FF2B5EF4-FFF2-40B4-BE49-F238E27FC236}">
                <a16:creationId xmlns:a16="http://schemas.microsoft.com/office/drawing/2014/main" id="{D426967C-CAD3-4402-8778-CDAACE75FC75}"/>
              </a:ext>
            </a:extLst>
          </p:cNvPr>
          <p:cNvSpPr/>
          <p:nvPr/>
        </p:nvSpPr>
        <p:spPr>
          <a:xfrm>
            <a:off x="1594208" y="183196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385;gf714e84362_0_96">
            <a:extLst>
              <a:ext uri="{FF2B5EF4-FFF2-40B4-BE49-F238E27FC236}">
                <a16:creationId xmlns:a16="http://schemas.microsoft.com/office/drawing/2014/main" id="{AB3345BE-DE1D-4537-A734-6A8BBA9E0237}"/>
              </a:ext>
            </a:extLst>
          </p:cNvPr>
          <p:cNvSpPr/>
          <p:nvPr/>
        </p:nvSpPr>
        <p:spPr>
          <a:xfrm rot="10800000">
            <a:off x="1594208" y="233370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" name="Google Shape;386;gf714e84362_0_96">
            <a:extLst>
              <a:ext uri="{FF2B5EF4-FFF2-40B4-BE49-F238E27FC236}">
                <a16:creationId xmlns:a16="http://schemas.microsoft.com/office/drawing/2014/main" id="{01E5E8BB-5D3C-413B-A911-39292F804544}"/>
              </a:ext>
            </a:extLst>
          </p:cNvPr>
          <p:cNvCxnSpPr>
            <a:stCxn id="103" idx="3"/>
          </p:cNvCxnSpPr>
          <p:nvPr/>
        </p:nvCxnSpPr>
        <p:spPr>
          <a:xfrm>
            <a:off x="1585648" y="2342671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387;gf714e84362_0_96">
            <a:extLst>
              <a:ext uri="{FF2B5EF4-FFF2-40B4-BE49-F238E27FC236}">
                <a16:creationId xmlns:a16="http://schemas.microsoft.com/office/drawing/2014/main" id="{AD696522-20E5-44CC-B109-126F23FC0954}"/>
              </a:ext>
            </a:extLst>
          </p:cNvPr>
          <p:cNvSpPr/>
          <p:nvPr/>
        </p:nvSpPr>
        <p:spPr>
          <a:xfrm>
            <a:off x="125384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388;gf714e84362_0_96">
            <a:extLst>
              <a:ext uri="{FF2B5EF4-FFF2-40B4-BE49-F238E27FC236}">
                <a16:creationId xmlns:a16="http://schemas.microsoft.com/office/drawing/2014/main" id="{E9A8AB77-1EEC-40CA-93F5-F0A3DC78C988}"/>
              </a:ext>
            </a:extLst>
          </p:cNvPr>
          <p:cNvSpPr txBox="1"/>
          <p:nvPr/>
        </p:nvSpPr>
        <p:spPr>
          <a:xfrm>
            <a:off x="1307465" y="2176771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389;gf714e84362_0_96">
            <a:extLst>
              <a:ext uri="{FF2B5EF4-FFF2-40B4-BE49-F238E27FC236}">
                <a16:creationId xmlns:a16="http://schemas.microsoft.com/office/drawing/2014/main" id="{FA887692-8569-493B-B205-F7B586FD3CEA}"/>
              </a:ext>
            </a:extLst>
          </p:cNvPr>
          <p:cNvSpPr txBox="1"/>
          <p:nvPr/>
        </p:nvSpPr>
        <p:spPr>
          <a:xfrm>
            <a:off x="3402283" y="2176771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90;gf714e84362_0_96">
            <a:extLst>
              <a:ext uri="{FF2B5EF4-FFF2-40B4-BE49-F238E27FC236}">
                <a16:creationId xmlns:a16="http://schemas.microsoft.com/office/drawing/2014/main" id="{32FE8983-6974-4FB5-B7CD-1369BDB221F1}"/>
              </a:ext>
            </a:extLst>
          </p:cNvPr>
          <p:cNvSpPr txBox="1"/>
          <p:nvPr/>
        </p:nvSpPr>
        <p:spPr>
          <a:xfrm>
            <a:off x="4367638" y="1773472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391;gf714e84362_0_96">
            <a:extLst>
              <a:ext uri="{FF2B5EF4-FFF2-40B4-BE49-F238E27FC236}">
                <a16:creationId xmlns:a16="http://schemas.microsoft.com/office/drawing/2014/main" id="{03D72455-C067-48A3-85EF-94D67DEEDC95}"/>
              </a:ext>
            </a:extLst>
          </p:cNvPr>
          <p:cNvSpPr txBox="1"/>
          <p:nvPr/>
        </p:nvSpPr>
        <p:spPr>
          <a:xfrm>
            <a:off x="4367638" y="2143165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392;gf714e84362_0_96">
            <a:extLst>
              <a:ext uri="{FF2B5EF4-FFF2-40B4-BE49-F238E27FC236}">
                <a16:creationId xmlns:a16="http://schemas.microsoft.com/office/drawing/2014/main" id="{FB0184C4-A5C0-404E-98EF-F23D45D9AF48}"/>
              </a:ext>
            </a:extLst>
          </p:cNvPr>
          <p:cNvSpPr txBox="1"/>
          <p:nvPr/>
        </p:nvSpPr>
        <p:spPr>
          <a:xfrm>
            <a:off x="4367638" y="251951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393;gf714e84362_0_96">
            <a:extLst>
              <a:ext uri="{FF2B5EF4-FFF2-40B4-BE49-F238E27FC236}">
                <a16:creationId xmlns:a16="http://schemas.microsoft.com/office/drawing/2014/main" id="{5C590D26-8884-499F-A055-9C7F4C95E33C}"/>
              </a:ext>
            </a:extLst>
          </p:cNvPr>
          <p:cNvSpPr/>
          <p:nvPr/>
        </p:nvSpPr>
        <p:spPr>
          <a:xfrm>
            <a:off x="335188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394;gf714e84362_0_96">
            <a:extLst>
              <a:ext uri="{FF2B5EF4-FFF2-40B4-BE49-F238E27FC236}">
                <a16:creationId xmlns:a16="http://schemas.microsoft.com/office/drawing/2014/main" id="{2E0A5DA4-8ACE-4459-9311-5E312C418AC4}"/>
              </a:ext>
            </a:extLst>
          </p:cNvPr>
          <p:cNvSpPr/>
          <p:nvPr/>
        </p:nvSpPr>
        <p:spPr>
          <a:xfrm>
            <a:off x="2309810" y="168651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395;gf714e84362_0_96">
            <a:extLst>
              <a:ext uri="{FF2B5EF4-FFF2-40B4-BE49-F238E27FC236}">
                <a16:creationId xmlns:a16="http://schemas.microsoft.com/office/drawing/2014/main" id="{860C2A56-CD6A-4CCC-9EB7-8D04BDD6B196}"/>
              </a:ext>
            </a:extLst>
          </p:cNvPr>
          <p:cNvSpPr txBox="1"/>
          <p:nvPr/>
        </p:nvSpPr>
        <p:spPr>
          <a:xfrm>
            <a:off x="2410575" y="1733382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396;gf714e84362_0_96">
            <a:extLst>
              <a:ext uri="{FF2B5EF4-FFF2-40B4-BE49-F238E27FC236}">
                <a16:creationId xmlns:a16="http://schemas.microsoft.com/office/drawing/2014/main" id="{6F3F27FC-7667-4D09-B3B0-42C63EABEE04}"/>
              </a:ext>
            </a:extLst>
          </p:cNvPr>
          <p:cNvSpPr/>
          <p:nvPr/>
        </p:nvSpPr>
        <p:spPr>
          <a:xfrm>
            <a:off x="2259349" y="2102714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397;gf714e84362_0_96">
            <a:extLst>
              <a:ext uri="{FF2B5EF4-FFF2-40B4-BE49-F238E27FC236}">
                <a16:creationId xmlns:a16="http://schemas.microsoft.com/office/drawing/2014/main" id="{DDD9A338-525C-4FD3-8A0F-C26705C7BE9C}"/>
              </a:ext>
            </a:extLst>
          </p:cNvPr>
          <p:cNvSpPr/>
          <p:nvPr/>
        </p:nvSpPr>
        <p:spPr>
          <a:xfrm>
            <a:off x="2302020" y="2694971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398;gf714e84362_0_96">
            <a:extLst>
              <a:ext uri="{FF2B5EF4-FFF2-40B4-BE49-F238E27FC236}">
                <a16:creationId xmlns:a16="http://schemas.microsoft.com/office/drawing/2014/main" id="{B380D660-DD5B-45C4-9CB2-0DB827D55A0B}"/>
              </a:ext>
            </a:extLst>
          </p:cNvPr>
          <p:cNvSpPr txBox="1"/>
          <p:nvPr/>
        </p:nvSpPr>
        <p:spPr>
          <a:xfrm>
            <a:off x="2379454" y="2229507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399;gf714e84362_0_96">
            <a:extLst>
              <a:ext uri="{FF2B5EF4-FFF2-40B4-BE49-F238E27FC236}">
                <a16:creationId xmlns:a16="http://schemas.microsoft.com/office/drawing/2014/main" id="{A6582882-1A0C-4398-862C-1452E8225E71}"/>
              </a:ext>
            </a:extLst>
          </p:cNvPr>
          <p:cNvSpPr txBox="1"/>
          <p:nvPr/>
        </p:nvSpPr>
        <p:spPr>
          <a:xfrm>
            <a:off x="2366746" y="2762895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400;gf714e84362_0_96">
            <a:extLst>
              <a:ext uri="{FF2B5EF4-FFF2-40B4-BE49-F238E27FC236}">
                <a16:creationId xmlns:a16="http://schemas.microsoft.com/office/drawing/2014/main" id="{F116F91A-41E4-47D0-BA61-8F17ABA612D1}"/>
              </a:ext>
            </a:extLst>
          </p:cNvPr>
          <p:cNvSpPr/>
          <p:nvPr/>
        </p:nvSpPr>
        <p:spPr>
          <a:xfrm>
            <a:off x="4079015" y="1860448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401;gf714e84362_0_96">
            <a:extLst>
              <a:ext uri="{FF2B5EF4-FFF2-40B4-BE49-F238E27FC236}">
                <a16:creationId xmlns:a16="http://schemas.microsoft.com/office/drawing/2014/main" id="{04752774-B007-425F-92B3-4D88A0C836E6}"/>
              </a:ext>
            </a:extLst>
          </p:cNvPr>
          <p:cNvSpPr/>
          <p:nvPr/>
        </p:nvSpPr>
        <p:spPr>
          <a:xfrm>
            <a:off x="4067283" y="2214640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402;gf714e84362_0_96">
            <a:extLst>
              <a:ext uri="{FF2B5EF4-FFF2-40B4-BE49-F238E27FC236}">
                <a16:creationId xmlns:a16="http://schemas.microsoft.com/office/drawing/2014/main" id="{F7DCBC1F-BCAF-4B82-81C5-0698112FE02C}"/>
              </a:ext>
            </a:extLst>
          </p:cNvPr>
          <p:cNvSpPr/>
          <p:nvPr/>
        </p:nvSpPr>
        <p:spPr>
          <a:xfrm>
            <a:off x="4078188" y="2602578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9" name="Google Shape;403;gf714e84362_0_96">
            <a:extLst>
              <a:ext uri="{FF2B5EF4-FFF2-40B4-BE49-F238E27FC236}">
                <a16:creationId xmlns:a16="http://schemas.microsoft.com/office/drawing/2014/main" id="{8C4EACA0-05DD-4ECB-B70D-A87E5F46B937}"/>
              </a:ext>
            </a:extLst>
          </p:cNvPr>
          <p:cNvGraphicFramePr/>
          <p:nvPr>
            <p:extLst/>
          </p:nvPr>
        </p:nvGraphicFramePr>
        <p:xfrm>
          <a:off x="7330585" y="2200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404;gf714e84362_0_96">
            <a:extLst>
              <a:ext uri="{FF2B5EF4-FFF2-40B4-BE49-F238E27FC236}">
                <a16:creationId xmlns:a16="http://schemas.microsoft.com/office/drawing/2014/main" id="{6B927D4D-6D0D-4A63-9B5F-1CE8579A72B3}"/>
              </a:ext>
            </a:extLst>
          </p:cNvPr>
          <p:cNvSpPr txBox="1"/>
          <p:nvPr/>
        </p:nvSpPr>
        <p:spPr>
          <a:xfrm>
            <a:off x="9393545" y="1926909"/>
            <a:ext cx="115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(0-9)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405;gf714e84362_0_96">
            <a:extLst>
              <a:ext uri="{FF2B5EF4-FFF2-40B4-BE49-F238E27FC236}">
                <a16:creationId xmlns:a16="http://schemas.microsoft.com/office/drawing/2014/main" id="{920E5169-F7D9-4341-B99B-72943ADB9CE7}"/>
              </a:ext>
            </a:extLst>
          </p:cNvPr>
          <p:cNvSpPr txBox="1"/>
          <p:nvPr/>
        </p:nvSpPr>
        <p:spPr>
          <a:xfrm>
            <a:off x="9749945" y="2358809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(10 - 14)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406;gf714e84362_0_96">
            <a:extLst>
              <a:ext uri="{FF2B5EF4-FFF2-40B4-BE49-F238E27FC236}">
                <a16:creationId xmlns:a16="http://schemas.microsoft.com/office/drawing/2014/main" id="{ED5A4E62-05DF-4CFE-ABFE-B22CDCAFD20B}"/>
              </a:ext>
            </a:extLst>
          </p:cNvPr>
          <p:cNvSpPr txBox="1"/>
          <p:nvPr/>
        </p:nvSpPr>
        <p:spPr>
          <a:xfrm>
            <a:off x="10210784" y="2809600"/>
            <a:ext cx="16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(15 - 20)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407;gf714e84362_0_96">
            <a:extLst>
              <a:ext uri="{FF2B5EF4-FFF2-40B4-BE49-F238E27FC236}">
                <a16:creationId xmlns:a16="http://schemas.microsoft.com/office/drawing/2014/main" id="{DB3E51E7-E6BD-44EC-B473-29211C67C188}"/>
              </a:ext>
            </a:extLst>
          </p:cNvPr>
          <p:cNvSpPr txBox="1"/>
          <p:nvPr/>
        </p:nvSpPr>
        <p:spPr>
          <a:xfrm>
            <a:off x="1307465" y="36492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408;gf714e84362_0_96">
            <a:extLst>
              <a:ext uri="{FF2B5EF4-FFF2-40B4-BE49-F238E27FC236}">
                <a16:creationId xmlns:a16="http://schemas.microsoft.com/office/drawing/2014/main" id="{C3ED9B04-F418-4074-BA68-C24C5685B735}"/>
              </a:ext>
            </a:extLst>
          </p:cNvPr>
          <p:cNvSpPr txBox="1"/>
          <p:nvPr/>
        </p:nvSpPr>
        <p:spPr>
          <a:xfrm>
            <a:off x="1307465" y="46583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409;gf714e84362_0_96">
            <a:extLst>
              <a:ext uri="{FF2B5EF4-FFF2-40B4-BE49-F238E27FC236}">
                <a16:creationId xmlns:a16="http://schemas.microsoft.com/office/drawing/2014/main" id="{97E2E684-90D2-4895-BE5D-52FA0B2E1978}"/>
              </a:ext>
            </a:extLst>
          </p:cNvPr>
          <p:cNvSpPr txBox="1"/>
          <p:nvPr/>
        </p:nvSpPr>
        <p:spPr>
          <a:xfrm>
            <a:off x="3401458" y="364924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10;gf714e84362_0_96">
            <a:extLst>
              <a:ext uri="{FF2B5EF4-FFF2-40B4-BE49-F238E27FC236}">
                <a16:creationId xmlns:a16="http://schemas.microsoft.com/office/drawing/2014/main" id="{5996E560-02A0-40BC-9D76-06079183AD80}"/>
              </a:ext>
            </a:extLst>
          </p:cNvPr>
          <p:cNvSpPr txBox="1"/>
          <p:nvPr/>
        </p:nvSpPr>
        <p:spPr>
          <a:xfrm>
            <a:off x="3402283" y="463089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411;gf714e84362_0_96">
            <a:extLst>
              <a:ext uri="{FF2B5EF4-FFF2-40B4-BE49-F238E27FC236}">
                <a16:creationId xmlns:a16="http://schemas.microsoft.com/office/drawing/2014/main" id="{EF3A878C-7AFE-4845-A0EE-8EC0B1AE8C88}"/>
              </a:ext>
            </a:extLst>
          </p:cNvPr>
          <p:cNvCxnSpPr>
            <a:stCxn id="164" idx="3"/>
            <a:endCxn id="166" idx="1"/>
          </p:cNvCxnSpPr>
          <p:nvPr/>
        </p:nvCxnSpPr>
        <p:spPr>
          <a:xfrm>
            <a:off x="1585648" y="3815146"/>
            <a:ext cx="17655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414;gf714e84362_0_96">
            <a:extLst>
              <a:ext uri="{FF2B5EF4-FFF2-40B4-BE49-F238E27FC236}">
                <a16:creationId xmlns:a16="http://schemas.microsoft.com/office/drawing/2014/main" id="{EA3BC749-7E12-4673-8FEE-E1D6492B4A36}"/>
              </a:ext>
            </a:extLst>
          </p:cNvPr>
          <p:cNvCxnSpPr>
            <a:stCxn id="165" idx="3"/>
            <a:endCxn id="166" idx="1"/>
          </p:cNvCxnSpPr>
          <p:nvPr/>
        </p:nvCxnSpPr>
        <p:spPr>
          <a:xfrm rot="10800000" flipH="1">
            <a:off x="1585648" y="3815046"/>
            <a:ext cx="1765500" cy="10092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416;gf714e84362_0_96">
            <a:extLst>
              <a:ext uri="{FF2B5EF4-FFF2-40B4-BE49-F238E27FC236}">
                <a16:creationId xmlns:a16="http://schemas.microsoft.com/office/drawing/2014/main" id="{4112254A-3D0B-49C9-933E-F89772D2D5C0}"/>
              </a:ext>
            </a:extLst>
          </p:cNvPr>
          <p:cNvCxnSpPr>
            <a:stCxn id="165" idx="3"/>
            <a:endCxn id="167" idx="1"/>
          </p:cNvCxnSpPr>
          <p:nvPr/>
        </p:nvCxnSpPr>
        <p:spPr>
          <a:xfrm rot="10800000" flipH="1">
            <a:off x="1585648" y="4796946"/>
            <a:ext cx="1766100" cy="273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418;gf714e84362_0_96">
            <a:extLst>
              <a:ext uri="{FF2B5EF4-FFF2-40B4-BE49-F238E27FC236}">
                <a16:creationId xmlns:a16="http://schemas.microsoft.com/office/drawing/2014/main" id="{1E04F4CF-3B40-4EB1-8AB9-58185BAFF94D}"/>
              </a:ext>
            </a:extLst>
          </p:cNvPr>
          <p:cNvSpPr/>
          <p:nvPr/>
        </p:nvSpPr>
        <p:spPr>
          <a:xfrm>
            <a:off x="2296458" y="3625459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419;gf714e84362_0_96">
            <a:extLst>
              <a:ext uri="{FF2B5EF4-FFF2-40B4-BE49-F238E27FC236}">
                <a16:creationId xmlns:a16="http://schemas.microsoft.com/office/drawing/2014/main" id="{2EE22107-1E45-4A45-BE7F-3D1F34E65E8B}"/>
              </a:ext>
            </a:extLst>
          </p:cNvPr>
          <p:cNvSpPr txBox="1"/>
          <p:nvPr/>
        </p:nvSpPr>
        <p:spPr>
          <a:xfrm>
            <a:off x="2376424" y="3693382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420;gf714e84362_0_96">
            <a:extLst>
              <a:ext uri="{FF2B5EF4-FFF2-40B4-BE49-F238E27FC236}">
                <a16:creationId xmlns:a16="http://schemas.microsoft.com/office/drawing/2014/main" id="{BB45BEF4-C770-492F-9BEC-5326309B0AC9}"/>
              </a:ext>
            </a:extLst>
          </p:cNvPr>
          <p:cNvSpPr/>
          <p:nvPr/>
        </p:nvSpPr>
        <p:spPr>
          <a:xfrm>
            <a:off x="2304185" y="414448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421;gf714e84362_0_96">
            <a:extLst>
              <a:ext uri="{FF2B5EF4-FFF2-40B4-BE49-F238E27FC236}">
                <a16:creationId xmlns:a16="http://schemas.microsoft.com/office/drawing/2014/main" id="{771DA83D-0539-4990-B4D7-BA1B7080EA60}"/>
              </a:ext>
            </a:extLst>
          </p:cNvPr>
          <p:cNvSpPr txBox="1"/>
          <p:nvPr/>
        </p:nvSpPr>
        <p:spPr>
          <a:xfrm>
            <a:off x="2427810" y="419135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422;gf714e84362_0_96">
            <a:extLst>
              <a:ext uri="{FF2B5EF4-FFF2-40B4-BE49-F238E27FC236}">
                <a16:creationId xmlns:a16="http://schemas.microsoft.com/office/drawing/2014/main" id="{097AEB49-8B3F-4B31-AB01-4B157BFE4A24}"/>
              </a:ext>
            </a:extLst>
          </p:cNvPr>
          <p:cNvSpPr/>
          <p:nvPr/>
        </p:nvSpPr>
        <p:spPr>
          <a:xfrm>
            <a:off x="2307210" y="464073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423;gf714e84362_0_96">
            <a:extLst>
              <a:ext uri="{FF2B5EF4-FFF2-40B4-BE49-F238E27FC236}">
                <a16:creationId xmlns:a16="http://schemas.microsoft.com/office/drawing/2014/main" id="{E2CDC197-1506-4268-9DA7-26FB3024EF21}"/>
              </a:ext>
            </a:extLst>
          </p:cNvPr>
          <p:cNvSpPr txBox="1"/>
          <p:nvPr/>
        </p:nvSpPr>
        <p:spPr>
          <a:xfrm>
            <a:off x="2407975" y="468760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424;gf714e84362_0_96">
            <a:extLst>
              <a:ext uri="{FF2B5EF4-FFF2-40B4-BE49-F238E27FC236}">
                <a16:creationId xmlns:a16="http://schemas.microsoft.com/office/drawing/2014/main" id="{02681B53-960E-4C58-A7AB-0B2F2A375BCD}"/>
              </a:ext>
            </a:extLst>
          </p:cNvPr>
          <p:cNvSpPr/>
          <p:nvPr/>
        </p:nvSpPr>
        <p:spPr>
          <a:xfrm rot="10800000">
            <a:off x="1589920" y="4802283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425;gf714e84362_0_96">
            <a:extLst>
              <a:ext uri="{FF2B5EF4-FFF2-40B4-BE49-F238E27FC236}">
                <a16:creationId xmlns:a16="http://schemas.microsoft.com/office/drawing/2014/main" id="{927A175E-4710-48B6-9AA0-61751AF25F93}"/>
              </a:ext>
            </a:extLst>
          </p:cNvPr>
          <p:cNvSpPr/>
          <p:nvPr/>
        </p:nvSpPr>
        <p:spPr>
          <a:xfrm>
            <a:off x="2279499" y="5098523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426;gf714e84362_0_96">
            <a:extLst>
              <a:ext uri="{FF2B5EF4-FFF2-40B4-BE49-F238E27FC236}">
                <a16:creationId xmlns:a16="http://schemas.microsoft.com/office/drawing/2014/main" id="{E6C87A52-6CB1-43C2-8429-08A6B9A8DF75}"/>
              </a:ext>
            </a:extLst>
          </p:cNvPr>
          <p:cNvSpPr txBox="1"/>
          <p:nvPr/>
        </p:nvSpPr>
        <p:spPr>
          <a:xfrm>
            <a:off x="2399604" y="5225316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427;gf714e84362_0_96">
            <a:extLst>
              <a:ext uri="{FF2B5EF4-FFF2-40B4-BE49-F238E27FC236}">
                <a16:creationId xmlns:a16="http://schemas.microsoft.com/office/drawing/2014/main" id="{9C9CDDE1-35B8-4D44-9BB9-9A1AE6DB7631}"/>
              </a:ext>
            </a:extLst>
          </p:cNvPr>
          <p:cNvSpPr/>
          <p:nvPr/>
        </p:nvSpPr>
        <p:spPr>
          <a:xfrm>
            <a:off x="1592273" y="3289145"/>
            <a:ext cx="1748892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428;gf714e84362_0_96">
            <a:extLst>
              <a:ext uri="{FF2B5EF4-FFF2-40B4-BE49-F238E27FC236}">
                <a16:creationId xmlns:a16="http://schemas.microsoft.com/office/drawing/2014/main" id="{8F7F35EF-693B-4331-807D-B3DBF3226022}"/>
              </a:ext>
            </a:extLst>
          </p:cNvPr>
          <p:cNvSpPr/>
          <p:nvPr/>
        </p:nvSpPr>
        <p:spPr>
          <a:xfrm>
            <a:off x="2283643" y="315694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429;gf714e84362_0_96">
            <a:extLst>
              <a:ext uri="{FF2B5EF4-FFF2-40B4-BE49-F238E27FC236}">
                <a16:creationId xmlns:a16="http://schemas.microsoft.com/office/drawing/2014/main" id="{AFB254D4-40D8-4E1F-A83B-46FA863464E9}"/>
              </a:ext>
            </a:extLst>
          </p:cNvPr>
          <p:cNvSpPr txBox="1"/>
          <p:nvPr/>
        </p:nvSpPr>
        <p:spPr>
          <a:xfrm>
            <a:off x="2397755" y="3202610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430;gf714e84362_0_96">
            <a:extLst>
              <a:ext uri="{FF2B5EF4-FFF2-40B4-BE49-F238E27FC236}">
                <a16:creationId xmlns:a16="http://schemas.microsoft.com/office/drawing/2014/main" id="{0576B4D6-22AE-494D-A0CD-F725BA6CD333}"/>
              </a:ext>
            </a:extLst>
          </p:cNvPr>
          <p:cNvGraphicFramePr/>
          <p:nvPr>
            <p:extLst/>
          </p:nvPr>
        </p:nvGraphicFramePr>
        <p:xfrm>
          <a:off x="7406785" y="2276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3" name="Google Shape;431;gf714e84362_0_96">
            <a:extLst>
              <a:ext uri="{FF2B5EF4-FFF2-40B4-BE49-F238E27FC236}">
                <a16:creationId xmlns:a16="http://schemas.microsoft.com/office/drawing/2014/main" id="{49AC7C81-90D9-4BD0-8DD9-67D088766357}"/>
              </a:ext>
            </a:extLst>
          </p:cNvPr>
          <p:cNvGraphicFramePr/>
          <p:nvPr>
            <p:extLst/>
          </p:nvPr>
        </p:nvGraphicFramePr>
        <p:xfrm>
          <a:off x="7482985" y="2352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4" name="Google Shape;432;gf714e84362_0_96">
            <a:extLst>
              <a:ext uri="{FF2B5EF4-FFF2-40B4-BE49-F238E27FC236}">
                <a16:creationId xmlns:a16="http://schemas.microsoft.com/office/drawing/2014/main" id="{48C42DBA-1134-4B3E-A48B-495D72DBBE97}"/>
              </a:ext>
            </a:extLst>
          </p:cNvPr>
          <p:cNvGraphicFramePr/>
          <p:nvPr>
            <p:extLst/>
          </p:nvPr>
        </p:nvGraphicFramePr>
        <p:xfrm>
          <a:off x="7559185" y="2428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5" name="Google Shape;433;gf714e84362_0_96">
            <a:extLst>
              <a:ext uri="{FF2B5EF4-FFF2-40B4-BE49-F238E27FC236}">
                <a16:creationId xmlns:a16="http://schemas.microsoft.com/office/drawing/2014/main" id="{3392B05E-EC8A-4B50-A284-FE9F0E4A0DDA}"/>
              </a:ext>
            </a:extLst>
          </p:cNvPr>
          <p:cNvGraphicFramePr/>
          <p:nvPr>
            <p:extLst/>
          </p:nvPr>
        </p:nvGraphicFramePr>
        <p:xfrm>
          <a:off x="7635385" y="2504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6" name="Google Shape;434;gf714e84362_0_96">
            <a:extLst>
              <a:ext uri="{FF2B5EF4-FFF2-40B4-BE49-F238E27FC236}">
                <a16:creationId xmlns:a16="http://schemas.microsoft.com/office/drawing/2014/main" id="{457E2DFD-5147-473C-B68A-B9EF76F54958}"/>
              </a:ext>
            </a:extLst>
          </p:cNvPr>
          <p:cNvGraphicFramePr/>
          <p:nvPr>
            <p:extLst/>
          </p:nvPr>
        </p:nvGraphicFramePr>
        <p:xfrm>
          <a:off x="7711585" y="2581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7" name="Google Shape;435;gf714e84362_0_96">
            <a:extLst>
              <a:ext uri="{FF2B5EF4-FFF2-40B4-BE49-F238E27FC236}">
                <a16:creationId xmlns:a16="http://schemas.microsoft.com/office/drawing/2014/main" id="{48A629D9-CFE4-4E66-9592-B5EB4C514E31}"/>
              </a:ext>
            </a:extLst>
          </p:cNvPr>
          <p:cNvGraphicFramePr/>
          <p:nvPr>
            <p:extLst/>
          </p:nvPr>
        </p:nvGraphicFramePr>
        <p:xfrm>
          <a:off x="7787785" y="2657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Google Shape;436;gf714e84362_0_96">
            <a:extLst>
              <a:ext uri="{FF2B5EF4-FFF2-40B4-BE49-F238E27FC236}">
                <a16:creationId xmlns:a16="http://schemas.microsoft.com/office/drawing/2014/main" id="{26CF22FC-DBC1-4DB2-8783-AB938D91C465}"/>
              </a:ext>
            </a:extLst>
          </p:cNvPr>
          <p:cNvGraphicFramePr/>
          <p:nvPr>
            <p:extLst/>
          </p:nvPr>
        </p:nvGraphicFramePr>
        <p:xfrm>
          <a:off x="7863985" y="2733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9" name="Google Shape;437;gf714e84362_0_96">
            <a:extLst>
              <a:ext uri="{FF2B5EF4-FFF2-40B4-BE49-F238E27FC236}">
                <a16:creationId xmlns:a16="http://schemas.microsoft.com/office/drawing/2014/main" id="{304CEA89-B7FE-4E9D-AB9F-DD90B03E2ADF}"/>
              </a:ext>
            </a:extLst>
          </p:cNvPr>
          <p:cNvGraphicFramePr/>
          <p:nvPr>
            <p:extLst/>
          </p:nvPr>
        </p:nvGraphicFramePr>
        <p:xfrm>
          <a:off x="7940185" y="2809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0" name="Google Shape;438;gf714e84362_0_96">
            <a:extLst>
              <a:ext uri="{FF2B5EF4-FFF2-40B4-BE49-F238E27FC236}">
                <a16:creationId xmlns:a16="http://schemas.microsoft.com/office/drawing/2014/main" id="{6F56771A-63B9-4EE1-8019-E6BD9306A3C6}"/>
              </a:ext>
            </a:extLst>
          </p:cNvPr>
          <p:cNvGraphicFramePr/>
          <p:nvPr>
            <p:extLst/>
          </p:nvPr>
        </p:nvGraphicFramePr>
        <p:xfrm>
          <a:off x="8016385" y="2885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Google Shape;439;gf714e84362_0_96">
            <a:extLst>
              <a:ext uri="{FF2B5EF4-FFF2-40B4-BE49-F238E27FC236}">
                <a16:creationId xmlns:a16="http://schemas.microsoft.com/office/drawing/2014/main" id="{227E553E-CF30-4F70-ADE3-DB9A0E3E93FA}"/>
              </a:ext>
            </a:extLst>
          </p:cNvPr>
          <p:cNvGraphicFramePr/>
          <p:nvPr>
            <p:extLst/>
          </p:nvPr>
        </p:nvGraphicFramePr>
        <p:xfrm>
          <a:off x="8092585" y="2962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Google Shape;440;gf714e84362_0_96">
            <a:extLst>
              <a:ext uri="{FF2B5EF4-FFF2-40B4-BE49-F238E27FC236}">
                <a16:creationId xmlns:a16="http://schemas.microsoft.com/office/drawing/2014/main" id="{3C85E8F6-D508-4EE8-9E38-6C56FF93DD31}"/>
              </a:ext>
            </a:extLst>
          </p:cNvPr>
          <p:cNvGraphicFramePr/>
          <p:nvPr>
            <p:extLst/>
          </p:nvPr>
        </p:nvGraphicFramePr>
        <p:xfrm>
          <a:off x="8168785" y="3038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" name="Google Shape;441;gf714e84362_0_96">
            <a:extLst>
              <a:ext uri="{FF2B5EF4-FFF2-40B4-BE49-F238E27FC236}">
                <a16:creationId xmlns:a16="http://schemas.microsoft.com/office/drawing/2014/main" id="{6793961B-13D9-4918-9EF5-440B2F413589}"/>
              </a:ext>
            </a:extLst>
          </p:cNvPr>
          <p:cNvGraphicFramePr/>
          <p:nvPr>
            <p:extLst/>
          </p:nvPr>
        </p:nvGraphicFramePr>
        <p:xfrm>
          <a:off x="8244985" y="3114411"/>
          <a:ext cx="1914250" cy="197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dirty="0"/>
                        <a:t>0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442;gf714e84362_0_96">
            <a:extLst>
              <a:ext uri="{FF2B5EF4-FFF2-40B4-BE49-F238E27FC236}">
                <a16:creationId xmlns:a16="http://schemas.microsoft.com/office/drawing/2014/main" id="{8B94791A-1D79-4955-96B6-39D073A6BC5C}"/>
              </a:ext>
            </a:extLst>
          </p:cNvPr>
          <p:cNvSpPr/>
          <p:nvPr/>
        </p:nvSpPr>
        <p:spPr>
          <a:xfrm>
            <a:off x="5358781" y="3113813"/>
            <a:ext cx="1304935" cy="851853"/>
          </a:xfrm>
          <a:prstGeom prst="rightArrow">
            <a:avLst>
              <a:gd name="adj1" fmla="val 55298"/>
              <a:gd name="adj2" fmla="val 5534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443;gf714e84362_0_96">
            <a:extLst>
              <a:ext uri="{FF2B5EF4-FFF2-40B4-BE49-F238E27FC236}">
                <a16:creationId xmlns:a16="http://schemas.microsoft.com/office/drawing/2014/main" id="{4EA90726-A349-484B-8468-6EBF8402F476}"/>
              </a:ext>
            </a:extLst>
          </p:cNvPr>
          <p:cNvGrpSpPr/>
          <p:nvPr/>
        </p:nvGrpSpPr>
        <p:grpSpPr>
          <a:xfrm>
            <a:off x="1382202" y="2252862"/>
            <a:ext cx="2292081" cy="252847"/>
            <a:chOff x="1060518" y="1952127"/>
            <a:chExt cx="2292081" cy="252847"/>
          </a:xfrm>
        </p:grpSpPr>
        <p:sp>
          <p:nvSpPr>
            <p:cNvPr id="156" name="Google Shape;444;gf714e84362_0_96">
              <a:extLst>
                <a:ext uri="{FF2B5EF4-FFF2-40B4-BE49-F238E27FC236}">
                  <a16:creationId xmlns:a16="http://schemas.microsoft.com/office/drawing/2014/main" id="{9A3059E6-2108-4825-AF0D-9FAD87E936C7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Google Shape;445;gf714e84362_0_96">
              <a:extLst>
                <a:ext uri="{FF2B5EF4-FFF2-40B4-BE49-F238E27FC236}">
                  <a16:creationId xmlns:a16="http://schemas.microsoft.com/office/drawing/2014/main" id="{B3AC58AB-F648-4B22-BAF4-B5C3E836C5E7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" name="Google Shape;446;gf714e84362_0_96">
            <a:extLst>
              <a:ext uri="{FF2B5EF4-FFF2-40B4-BE49-F238E27FC236}">
                <a16:creationId xmlns:a16="http://schemas.microsoft.com/office/drawing/2014/main" id="{C711ED7F-2ED5-4385-B032-72F49749BF53}"/>
              </a:ext>
            </a:extLst>
          </p:cNvPr>
          <p:cNvGrpSpPr/>
          <p:nvPr/>
        </p:nvGrpSpPr>
        <p:grpSpPr>
          <a:xfrm>
            <a:off x="1382202" y="3733202"/>
            <a:ext cx="2292081" cy="252847"/>
            <a:chOff x="1060518" y="1952127"/>
            <a:chExt cx="2292081" cy="252847"/>
          </a:xfrm>
        </p:grpSpPr>
        <p:sp>
          <p:nvSpPr>
            <p:cNvPr id="159" name="Google Shape;447;gf714e84362_0_96">
              <a:extLst>
                <a:ext uri="{FF2B5EF4-FFF2-40B4-BE49-F238E27FC236}">
                  <a16:creationId xmlns:a16="http://schemas.microsoft.com/office/drawing/2014/main" id="{F861A62D-7F07-47E2-ADEF-E6EFBD2B9B75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Google Shape;448;gf714e84362_0_96">
              <a:extLst>
                <a:ext uri="{FF2B5EF4-FFF2-40B4-BE49-F238E27FC236}">
                  <a16:creationId xmlns:a16="http://schemas.microsoft.com/office/drawing/2014/main" id="{85D6B57E-1AE7-4F45-820C-54954FE7AF25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" name="Google Shape;449;gf714e84362_0_96">
            <a:extLst>
              <a:ext uri="{FF2B5EF4-FFF2-40B4-BE49-F238E27FC236}">
                <a16:creationId xmlns:a16="http://schemas.microsoft.com/office/drawing/2014/main" id="{187CB12B-F003-491B-83B2-7DA87BDD90AF}"/>
              </a:ext>
            </a:extLst>
          </p:cNvPr>
          <p:cNvGrpSpPr/>
          <p:nvPr/>
        </p:nvGrpSpPr>
        <p:grpSpPr>
          <a:xfrm>
            <a:off x="1375576" y="4719583"/>
            <a:ext cx="2292081" cy="279351"/>
            <a:chOff x="1053892" y="1918997"/>
            <a:chExt cx="2292081" cy="279351"/>
          </a:xfrm>
        </p:grpSpPr>
        <p:sp>
          <p:nvSpPr>
            <p:cNvPr id="162" name="Google Shape;450;gf714e84362_0_96">
              <a:extLst>
                <a:ext uri="{FF2B5EF4-FFF2-40B4-BE49-F238E27FC236}">
                  <a16:creationId xmlns:a16="http://schemas.microsoft.com/office/drawing/2014/main" id="{CC8E43F2-D6A1-48A7-A6B1-B7E588C0F9E8}"/>
                </a:ext>
              </a:extLst>
            </p:cNvPr>
            <p:cNvSpPr txBox="1"/>
            <p:nvPr/>
          </p:nvSpPr>
          <p:spPr>
            <a:xfrm>
              <a:off x="1053892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451;gf714e84362_0_96">
              <a:extLst>
                <a:ext uri="{FF2B5EF4-FFF2-40B4-BE49-F238E27FC236}">
                  <a16:creationId xmlns:a16="http://schemas.microsoft.com/office/drawing/2014/main" id="{30015036-D4B4-483C-80A4-1F41438AD122}"/>
                </a:ext>
              </a:extLst>
            </p:cNvPr>
            <p:cNvSpPr txBox="1"/>
            <p:nvPr/>
          </p:nvSpPr>
          <p:spPr>
            <a:xfrm>
              <a:off x="3140765" y="191899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" name="Google Shape;412;gf714e84362_0_96">
            <a:extLst>
              <a:ext uri="{FF2B5EF4-FFF2-40B4-BE49-F238E27FC236}">
                <a16:creationId xmlns:a16="http://schemas.microsoft.com/office/drawing/2014/main" id="{912F6CD0-0AD0-4035-8F53-20CEFB9B1310}"/>
              </a:ext>
            </a:extLst>
          </p:cNvPr>
          <p:cNvSpPr/>
          <p:nvPr/>
        </p:nvSpPr>
        <p:spPr>
          <a:xfrm>
            <a:off x="1253848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415;gf714e84362_0_96">
            <a:extLst>
              <a:ext uri="{FF2B5EF4-FFF2-40B4-BE49-F238E27FC236}">
                <a16:creationId xmlns:a16="http://schemas.microsoft.com/office/drawing/2014/main" id="{22497932-E034-4590-A398-C9489E58DDB8}"/>
              </a:ext>
            </a:extLst>
          </p:cNvPr>
          <p:cNvSpPr/>
          <p:nvPr/>
        </p:nvSpPr>
        <p:spPr>
          <a:xfrm>
            <a:off x="1253848" y="46583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413;gf714e84362_0_96">
            <a:extLst>
              <a:ext uri="{FF2B5EF4-FFF2-40B4-BE49-F238E27FC236}">
                <a16:creationId xmlns:a16="http://schemas.microsoft.com/office/drawing/2014/main" id="{81370613-ECB7-4642-834B-E6B4FACB1AB6}"/>
              </a:ext>
            </a:extLst>
          </p:cNvPr>
          <p:cNvSpPr/>
          <p:nvPr/>
        </p:nvSpPr>
        <p:spPr>
          <a:xfrm>
            <a:off x="3351063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417;gf714e84362_0_96">
            <a:extLst>
              <a:ext uri="{FF2B5EF4-FFF2-40B4-BE49-F238E27FC236}">
                <a16:creationId xmlns:a16="http://schemas.microsoft.com/office/drawing/2014/main" id="{52B7C8B0-D2E8-4995-8A4E-0BADBBFEA997}"/>
              </a:ext>
            </a:extLst>
          </p:cNvPr>
          <p:cNvSpPr/>
          <p:nvPr/>
        </p:nvSpPr>
        <p:spPr>
          <a:xfrm>
            <a:off x="3351888" y="463089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299;p8">
            <a:extLst>
              <a:ext uri="{FF2B5EF4-FFF2-40B4-BE49-F238E27FC236}">
                <a16:creationId xmlns:a16="http://schemas.microsoft.com/office/drawing/2014/main" id="{65D1673B-1E57-4600-94EB-A8535B4AA93A}"/>
              </a:ext>
            </a:extLst>
          </p:cNvPr>
          <p:cNvSpPr txBox="1"/>
          <p:nvPr/>
        </p:nvSpPr>
        <p:spPr>
          <a:xfrm>
            <a:off x="2534624" y="6031107"/>
            <a:ext cx="712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multi-relational graphs to adjacent matrices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307;gf714e84362_0_24">
            <a:extLst>
              <a:ext uri="{FF2B5EF4-FFF2-40B4-BE49-F238E27FC236}">
                <a16:creationId xmlns:a16="http://schemas.microsoft.com/office/drawing/2014/main" id="{44614A31-F212-4E4A-8F3D-006C3676292B}"/>
              </a:ext>
            </a:extLst>
          </p:cNvPr>
          <p:cNvSpPr/>
          <p:nvPr/>
        </p:nvSpPr>
        <p:spPr>
          <a:xfrm>
            <a:off x="403860" y="1353672"/>
            <a:ext cx="11498579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99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2 (IGMC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Aggregated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Grid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35;p32">
            <a:extLst>
              <a:ext uri="{FF2B5EF4-FFF2-40B4-BE49-F238E27FC236}">
                <a16:creationId xmlns:a16="http://schemas.microsoft.com/office/drawing/2014/main" id="{894DA1F2-CC45-474A-AA25-7FC0BAB3087D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Model Training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Square Error(MSE) Loss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Adjacent Rating Regularization(ARR) Loss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 rating uses a different weight matrix, and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weight of a nearest rating should be more similar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than          the weight of a distant rating. 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Frobinous normal loss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 taken to the weight of the adjacent rating.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In rating(1,2,3,4,5), 4 is closer to 5 than 1.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Loss definition in IGMC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6D527-2EBF-4FCF-868F-847C42D0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19" y="4271063"/>
            <a:ext cx="4540064" cy="813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DA544D-E4D6-4AC3-8DFE-F6026058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14" y="5659129"/>
            <a:ext cx="3586233" cy="66463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D0E314D-D8BC-4516-B276-994802D11EB2}"/>
              </a:ext>
            </a:extLst>
          </p:cNvPr>
          <p:cNvSpPr txBox="1"/>
          <p:nvPr/>
        </p:nvSpPr>
        <p:spPr>
          <a:xfrm>
            <a:off x="775660" y="4993525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&lt;MSE Loss&gt;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FB0005-F0E4-434A-BDC2-6578D32B2954}"/>
              </a:ext>
            </a:extLst>
          </p:cNvPr>
          <p:cNvSpPr txBox="1"/>
          <p:nvPr/>
        </p:nvSpPr>
        <p:spPr>
          <a:xfrm>
            <a:off x="850468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&lt;ARR Loss&gt;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536B4-A41E-4DE6-9042-E704A5F7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269" y="4789658"/>
            <a:ext cx="3616548" cy="578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6865C5-9C86-4BFB-9C5E-98EE4D5B68CC}"/>
              </a:ext>
            </a:extLst>
          </p:cNvPr>
          <p:cNvSpPr txBox="1"/>
          <p:nvPr/>
        </p:nvSpPr>
        <p:spPr>
          <a:xfrm>
            <a:off x="6845881" y="5289797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&lt;New Loss&gt;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580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7" y="616272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18003"/>
              </p:ext>
            </p:extLst>
          </p:nvPr>
        </p:nvGraphicFramePr>
        <p:xfrm>
          <a:off x="1667163" y="1561753"/>
          <a:ext cx="8857674" cy="44324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28837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4428837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4432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Model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RMSE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CF (user-based)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0.9233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/>
                        <a:t>      CF (item-based)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0.8818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SVD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0.8425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SVD++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0.8328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X)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0.8207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0.8135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/>
                        <a:t>      GCMC (+ CX)</a:t>
                      </a:r>
                      <a:endParaRPr lang="ko-KR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0.8070</a:t>
                      </a:r>
                      <a:endParaRPr lang="ko-KR" alt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IGMC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0.8051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/>
                        <a:t>      IGMC (+ CX)</a:t>
                      </a:r>
                      <a:endParaRPr lang="ko-KR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0.8004</a:t>
                      </a:r>
                      <a:endParaRPr lang="ko-KR" alt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1667163" y="4194150"/>
            <a:ext cx="8857674" cy="1800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299;p8">
            <a:extLst>
              <a:ext uri="{FF2B5EF4-FFF2-40B4-BE49-F238E27FC236}">
                <a16:creationId xmlns:a16="http://schemas.microsoft.com/office/drawing/2014/main" id="{DD16F5BC-B188-4572-ACDB-ED4BB02C69E0}"/>
              </a:ext>
            </a:extLst>
          </p:cNvPr>
          <p:cNvSpPr txBox="1"/>
          <p:nvPr/>
        </p:nvSpPr>
        <p:spPr>
          <a:xfrm>
            <a:off x="10305683" y="4615245"/>
            <a:ext cx="146149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C-S.Lee et al.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Bigcomp 2022</a:t>
            </a:r>
            <a:endParaRPr sz="11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 information was reflected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in subgraph embedding.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graphs can be reflected in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IGMC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items.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Conclusion (ongoing)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350797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69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891622" y="4150557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891622" y="4643000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653406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4054936" y="4459004"/>
            <a:ext cx="1616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23305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19299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569351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62651" y="2794070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08670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21362" y="3818502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/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/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/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The impact of emotions on the helpfulness of movie reviews (JART 2015)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1034" y="6309360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3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93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4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4624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57474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137" idx="0"/>
            <a:endCxn id="278" idx="2"/>
          </p:cNvCxnSpPr>
          <p:nvPr/>
        </p:nvCxnSpPr>
        <p:spPr>
          <a:xfrm flipV="1">
            <a:off x="5599801" y="4033694"/>
            <a:ext cx="974946" cy="9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" idx="0"/>
            <a:endCxn id="278" idx="2"/>
          </p:cNvCxnSpPr>
          <p:nvPr/>
        </p:nvCxnSpPr>
        <p:spPr>
          <a:xfrm>
            <a:off x="5599801" y="2185633"/>
            <a:ext cx="974946" cy="1848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138" idx="0"/>
            <a:endCxn id="278" idx="2"/>
          </p:cNvCxnSpPr>
          <p:nvPr/>
        </p:nvCxnSpPr>
        <p:spPr>
          <a:xfrm flipV="1">
            <a:off x="5599801" y="4033694"/>
            <a:ext cx="974946" cy="2000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947836" y="4033694"/>
            <a:ext cx="48308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183875" y="1574343"/>
            <a:ext cx="568272" cy="50708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79984F-E75C-41D9-9F69-CF88226F00DC}"/>
              </a:ext>
            </a:extLst>
          </p:cNvPr>
          <p:cNvSpPr/>
          <p:nvPr/>
        </p:nvSpPr>
        <p:spPr>
          <a:xfrm rot="5400000">
            <a:off x="4849000" y="204612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810698-4CBB-49F6-A3C5-5F38C463E354}"/>
              </a:ext>
            </a:extLst>
          </p:cNvPr>
          <p:cNvSpPr/>
          <p:nvPr/>
        </p:nvSpPr>
        <p:spPr>
          <a:xfrm rot="5400000">
            <a:off x="4849000" y="390373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BA01AE2-9DD1-414E-801E-F6BF8D65586A}"/>
              </a:ext>
            </a:extLst>
          </p:cNvPr>
          <p:cNvSpPr/>
          <p:nvPr/>
        </p:nvSpPr>
        <p:spPr>
          <a:xfrm rot="5400000">
            <a:off x="4849000" y="5894365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137" idx="2"/>
          </p:cNvCxnSpPr>
          <p:nvPr/>
        </p:nvCxnSpPr>
        <p:spPr>
          <a:xfrm>
            <a:off x="5053944" y="4042739"/>
            <a:ext cx="266835" cy="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138" idx="2"/>
          </p:cNvCxnSpPr>
          <p:nvPr/>
        </p:nvCxnSpPr>
        <p:spPr>
          <a:xfrm flipV="1">
            <a:off x="5053944" y="6033876"/>
            <a:ext cx="266835" cy="3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B100017-D4C3-41BF-8910-2B8147ACD109}"/>
              </a:ext>
            </a:extLst>
          </p:cNvPr>
          <p:cNvCxnSpPr>
            <a:cxnSpLocks/>
            <a:stCxn id="249" idx="0"/>
            <a:endCxn id="2" idx="2"/>
          </p:cNvCxnSpPr>
          <p:nvPr/>
        </p:nvCxnSpPr>
        <p:spPr>
          <a:xfrm flipV="1">
            <a:off x="5034431" y="2185633"/>
            <a:ext cx="286348" cy="3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26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 + IDEA : G-CXE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CX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4402599" y="2228029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3613578" y="2956571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6341736" y="3165117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7140701" y="2995970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6969216" y="2015899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785233" y="5252266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7921137" y="3163262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528759" y="2963835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11003905" y="2588520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10523617" y="1787679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9001565" y="2754158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819773" y="3163262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4653298" y="451007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4532181" y="1913174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208D79-C425-41BE-9A7D-36E8199D6C7E}"/>
              </a:ext>
            </a:extLst>
          </p:cNvPr>
          <p:cNvSpPr/>
          <p:nvPr/>
        </p:nvSpPr>
        <p:spPr>
          <a:xfrm>
            <a:off x="3593319" y="5062426"/>
            <a:ext cx="926173" cy="72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6333DC2-FBAD-4AB5-88A4-988B41CB1CBC}"/>
              </a:ext>
            </a:extLst>
          </p:cNvPr>
          <p:cNvCxnSpPr>
            <a:cxnSpLocks/>
            <a:stCxn id="7" idx="3"/>
            <a:endCxn id="256" idx="2"/>
          </p:cNvCxnSpPr>
          <p:nvPr/>
        </p:nvCxnSpPr>
        <p:spPr>
          <a:xfrm flipV="1">
            <a:off x="4519492" y="5421413"/>
            <a:ext cx="707883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1793AF-B68D-4FC0-A4E3-331414C122AB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5443992" y="3896126"/>
            <a:ext cx="0" cy="613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40B0029-EFBD-4EA6-96FB-EB9D216E9474}"/>
              </a:ext>
            </a:extLst>
          </p:cNvPr>
          <p:cNvSpPr txBox="1"/>
          <p:nvPr/>
        </p:nvSpPr>
        <p:spPr>
          <a:xfrm>
            <a:off x="1091641" y="490588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3D1EBF2-3C2F-46E9-BA31-7F0E4FFAE763}"/>
              </a:ext>
            </a:extLst>
          </p:cNvPr>
          <p:cNvSpPr txBox="1"/>
          <p:nvPr/>
        </p:nvSpPr>
        <p:spPr>
          <a:xfrm>
            <a:off x="908476" y="5164540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4FCAF23-5FFB-4838-A4C7-D6EAC5EEFA9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01315" y="5421413"/>
            <a:ext cx="692004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860213" y="4360098"/>
            <a:ext cx="5217666" cy="184511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437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Embedding1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1793AF-B68D-4FC0-A4E3-331414C122AB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3774440" y="4288139"/>
            <a:ext cx="0" cy="1169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40B0029-EFBD-4EA6-96FB-EB9D216E9474}"/>
              </a:ext>
            </a:extLst>
          </p:cNvPr>
          <p:cNvSpPr txBox="1"/>
          <p:nvPr/>
        </p:nvSpPr>
        <p:spPr>
          <a:xfrm>
            <a:off x="422255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Rating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E1FB91-271C-4369-A9DB-2F4FEFBDBD0E}"/>
              </a:ext>
            </a:extLst>
          </p:cNvPr>
          <p:cNvSpPr txBox="1"/>
          <p:nvPr/>
        </p:nvSpPr>
        <p:spPr>
          <a:xfrm>
            <a:off x="298374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Emotion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1677462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Sentiment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E3DD049-0D4F-4FED-890B-C29323506599}"/>
              </a:ext>
            </a:extLst>
          </p:cNvPr>
          <p:cNvCxnSpPr>
            <a:cxnSpLocks/>
            <a:stCxn id="70" idx="0"/>
            <a:endCxn id="72" idx="2"/>
          </p:cNvCxnSpPr>
          <p:nvPr/>
        </p:nvCxnSpPr>
        <p:spPr>
          <a:xfrm flipV="1">
            <a:off x="2468156" y="4288138"/>
            <a:ext cx="1310788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stCxn id="84" idx="0"/>
            <a:endCxn id="72" idx="2"/>
          </p:cNvCxnSpPr>
          <p:nvPr/>
        </p:nvCxnSpPr>
        <p:spPr>
          <a:xfrm flipH="1" flipV="1">
            <a:off x="3778944" y="4288138"/>
            <a:ext cx="1234306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04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Embedding2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E1FB91-271C-4369-A9DB-2F4FEFBDBD0E}"/>
              </a:ext>
            </a:extLst>
          </p:cNvPr>
          <p:cNvSpPr txBox="1"/>
          <p:nvPr/>
        </p:nvSpPr>
        <p:spPr>
          <a:xfrm>
            <a:off x="366014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Emotion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2367955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Sentiment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E3DD049-0D4F-4FED-890B-C29323506599}"/>
              </a:ext>
            </a:extLst>
          </p:cNvPr>
          <p:cNvCxnSpPr>
            <a:cxnSpLocks/>
            <a:stCxn id="70" idx="0"/>
            <a:endCxn id="72" idx="2"/>
          </p:cNvCxnSpPr>
          <p:nvPr/>
        </p:nvCxnSpPr>
        <p:spPr>
          <a:xfrm flipV="1">
            <a:off x="3158649" y="4288138"/>
            <a:ext cx="620295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stCxn id="69" idx="0"/>
            <a:endCxn id="72" idx="2"/>
          </p:cNvCxnSpPr>
          <p:nvPr/>
        </p:nvCxnSpPr>
        <p:spPr>
          <a:xfrm flipH="1" flipV="1">
            <a:off x="3778944" y="4288138"/>
            <a:ext cx="671896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68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CX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2981179" y="4920985"/>
            <a:ext cx="1581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 Embedding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778944" y="4288138"/>
            <a:ext cx="0" cy="662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41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4F8B37-3459-4019-9EED-852366B1B87E}"/>
              </a:ext>
            </a:extLst>
          </p:cNvPr>
          <p:cNvGrpSpPr/>
          <p:nvPr/>
        </p:nvGrpSpPr>
        <p:grpSpPr>
          <a:xfrm>
            <a:off x="8739554" y="4707254"/>
            <a:ext cx="3325682" cy="1761066"/>
            <a:chOff x="8739554" y="4707254"/>
            <a:chExt cx="3325682" cy="17610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CA238-7F99-4F19-A858-D4EA86498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371" r="1984" b="5827"/>
            <a:stretch/>
          </p:blipFill>
          <p:spPr>
            <a:xfrm>
              <a:off x="8739554" y="4707254"/>
              <a:ext cx="3325682" cy="176106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1601911-9256-4A38-BDD6-E5CE7B11B5F2}"/>
                </a:ext>
              </a:extLst>
            </p:cNvPr>
            <p:cNvSpPr/>
            <p:nvPr/>
          </p:nvSpPr>
          <p:spPr>
            <a:xfrm>
              <a:off x="9098279" y="5230707"/>
              <a:ext cx="1046481" cy="2099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46852" y="1835718"/>
            <a:ext cx="10898298" cy="996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 ordinal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categorical feature together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in GCN?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46851" y="3679816"/>
            <a:ext cx="108982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</a:t>
            </a:r>
            <a:r>
              <a:rPr lang="en-US" altLang="ko-KR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algorithms such as CF, MF, and GNN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10B79-39C4-4264-AB4F-BAFF084320A8}"/>
              </a:ext>
            </a:extLst>
          </p:cNvPr>
          <p:cNvSpPr/>
          <p:nvPr/>
        </p:nvSpPr>
        <p:spPr>
          <a:xfrm>
            <a:off x="646851" y="5156466"/>
            <a:ext cx="1089829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Which</a:t>
            </a:r>
            <a:r>
              <a:rPr lang="en-US" altLang="ko-KR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framework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performs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the best rating prediction in graph-model?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How to improve the accuracy of recommendation systems: Combining ratings and </a:t>
            </a:r>
            <a:r>
              <a:rPr lang="en-US" altLang="ko-KR" sz="165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texts sentiment scores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2019)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8133695" y="2789178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4990121" y="2792048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8133695" y="628923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5554666" y="4164510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5549116" y="6289238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5001220" y="4915554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95BFB0-5631-477A-AE8F-0F3B31E29008}"/>
              </a:ext>
            </a:extLst>
          </p:cNvPr>
          <p:cNvSpPr txBox="1"/>
          <p:nvPr/>
        </p:nvSpPr>
        <p:spPr>
          <a:xfrm>
            <a:off x="355013" y="3255673"/>
            <a:ext cx="4460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8613648" y="5212080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66CEA-978F-4B06-A656-D93D97924F29}"/>
              </a:ext>
            </a:extLst>
          </p:cNvPr>
          <p:cNvSpPr txBox="1"/>
          <p:nvPr/>
        </p:nvSpPr>
        <p:spPr>
          <a:xfrm>
            <a:off x="578242" y="278917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(Summary)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6323120" y="4539380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55326</TotalTime>
  <Words>3079</Words>
  <Application>Microsoft Office PowerPoint</Application>
  <PresentationFormat>와이드스크린</PresentationFormat>
  <Paragraphs>1007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Cambria Math</vt:lpstr>
      <vt:lpstr>바탕</vt:lpstr>
      <vt:lpstr>굴림</vt:lpstr>
      <vt:lpstr>Times New Roman</vt:lpstr>
      <vt:lpstr>Arial</vt:lpstr>
      <vt:lpstr>나눔스퀘어 ExtraBold</vt:lpstr>
      <vt:lpstr>나눔스퀘어 Bold</vt:lpstr>
      <vt:lpstr>맑은 고딕</vt:lpstr>
      <vt:lpstr>나눔스퀘어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1454</cp:revision>
  <dcterms:created xsi:type="dcterms:W3CDTF">2018-08-30T11:36:00Z</dcterms:created>
  <dcterms:modified xsi:type="dcterms:W3CDTF">2021-11-25T04:55:56Z</dcterms:modified>
</cp:coreProperties>
</file>